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6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wmf"/><Relationship Id="rId12" Type="http://schemas.openxmlformats.org/officeDocument/2006/relationships/image" Target="../media/image18.wmf"/><Relationship Id="rId13" Type="http://schemas.openxmlformats.org/officeDocument/2006/relationships/image" Target="../media/image19.wmf"/><Relationship Id="rId14" Type="http://schemas.openxmlformats.org/officeDocument/2006/relationships/image" Target="../media/image20.wmf"/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wmf"/><Relationship Id="rId7" Type="http://schemas.openxmlformats.org/officeDocument/2006/relationships/image" Target="../media/image13.wmf"/><Relationship Id="rId8" Type="http://schemas.openxmlformats.org/officeDocument/2006/relationships/image" Target="../media/image14.wmf"/><Relationship Id="rId9" Type="http://schemas.openxmlformats.org/officeDocument/2006/relationships/image" Target="../media/image15.wmf"/><Relationship Id="rId10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BF51D9-A260-B143-8DA0-BAFDD2A671D4}" type="datetimeFigureOut">
              <a:rPr lang="en-US" smtClean="0"/>
              <a:t>10/15/12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10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wmf"/><Relationship Id="rId20" Type="http://schemas.openxmlformats.org/officeDocument/2006/relationships/oleObject" Target="../embeddings/oleObject10.bin"/><Relationship Id="rId21" Type="http://schemas.openxmlformats.org/officeDocument/2006/relationships/image" Target="../media/image15.wmf"/><Relationship Id="rId22" Type="http://schemas.openxmlformats.org/officeDocument/2006/relationships/oleObject" Target="../embeddings/oleObject11.bin"/><Relationship Id="rId23" Type="http://schemas.openxmlformats.org/officeDocument/2006/relationships/image" Target="../media/image16.wmf"/><Relationship Id="rId24" Type="http://schemas.openxmlformats.org/officeDocument/2006/relationships/oleObject" Target="../embeddings/oleObject12.bin"/><Relationship Id="rId25" Type="http://schemas.openxmlformats.org/officeDocument/2006/relationships/image" Target="../media/image17.wmf"/><Relationship Id="rId26" Type="http://schemas.openxmlformats.org/officeDocument/2006/relationships/oleObject" Target="../embeddings/oleObject13.bin"/><Relationship Id="rId27" Type="http://schemas.openxmlformats.org/officeDocument/2006/relationships/image" Target="../media/image18.wmf"/><Relationship Id="rId28" Type="http://schemas.openxmlformats.org/officeDocument/2006/relationships/oleObject" Target="../embeddings/oleObject14.bin"/><Relationship Id="rId29" Type="http://schemas.openxmlformats.org/officeDocument/2006/relationships/image" Target="../media/image19.wmf"/><Relationship Id="rId30" Type="http://schemas.openxmlformats.org/officeDocument/2006/relationships/oleObject" Target="../embeddings/oleObject15.bin"/><Relationship Id="rId31" Type="http://schemas.openxmlformats.org/officeDocument/2006/relationships/image" Target="../media/image20.wmf"/><Relationship Id="rId10" Type="http://schemas.openxmlformats.org/officeDocument/2006/relationships/oleObject" Target="../embeddings/oleObject5.bin"/><Relationship Id="rId11" Type="http://schemas.openxmlformats.org/officeDocument/2006/relationships/image" Target="../media/image10.w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11.wmf"/><Relationship Id="rId14" Type="http://schemas.openxmlformats.org/officeDocument/2006/relationships/oleObject" Target="../embeddings/oleObject7.bin"/><Relationship Id="rId15" Type="http://schemas.openxmlformats.org/officeDocument/2006/relationships/image" Target="../media/image12.wmf"/><Relationship Id="rId16" Type="http://schemas.openxmlformats.org/officeDocument/2006/relationships/oleObject" Target="../embeddings/oleObject8.bin"/><Relationship Id="rId17" Type="http://schemas.openxmlformats.org/officeDocument/2006/relationships/image" Target="../media/image13.wmf"/><Relationship Id="rId18" Type="http://schemas.openxmlformats.org/officeDocument/2006/relationships/oleObject" Target="../embeddings/oleObject9.bin"/><Relationship Id="rId19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8.wmf"/><Relationship Id="rId7" Type="http://schemas.openxmlformats.org/officeDocument/2006/relationships/image" Target="../media/image21.png"/><Relationship Id="rId8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4511" y="3822678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Hyun </a:t>
            </a:r>
            <a:r>
              <a:rPr lang="en-US" dirty="0" smtClean="0"/>
              <a:t>Soo</a:t>
            </a:r>
            <a:r>
              <a:rPr lang="en-US" dirty="0" smtClean="0"/>
              <a:t>, Steven Floyd, </a:t>
            </a:r>
            <a:r>
              <a:rPr lang="en-US" dirty="0"/>
              <a:t>Nitish Thatte, </a:t>
            </a:r>
            <a:r>
              <a:rPr lang="en-US" dirty="0" smtClean="0"/>
              <a:t>Metin</a:t>
            </a:r>
            <a:r>
              <a:rPr lang="en-US" dirty="0" smtClean="0"/>
              <a:t> </a:t>
            </a:r>
            <a:r>
              <a:rPr lang="en-US" dirty="0" smtClean="0"/>
              <a:t>Sitti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0775"/>
            <a:ext cx="7175351" cy="17931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reflection stA="10000" endPos="45000" dir="5400000" sy="-100000" algn="bl" rotWithShape="0"/>
                </a:effectLst>
              </a:rPr>
              <a:t>Basilisk Lizard-Inspired Amphibious Quadruped Robot </a:t>
            </a:r>
            <a:endParaRPr lang="en-US" dirty="0">
              <a:effectLst>
                <a:reflection stA="10000" endPos="4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382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83968"/>
            <a:ext cx="6400800" cy="3474720"/>
          </a:xfrm>
        </p:spPr>
        <p:txBody>
          <a:bodyPr/>
          <a:lstStyle/>
          <a:p>
            <a:r>
              <a:rPr lang="en-US" dirty="0" smtClean="0"/>
              <a:t>Get robot back up and running</a:t>
            </a:r>
          </a:p>
          <a:p>
            <a:r>
              <a:rPr lang="en-US" dirty="0" smtClean="0"/>
              <a:t>Implement Gait Control Loop</a:t>
            </a:r>
          </a:p>
          <a:p>
            <a:r>
              <a:rPr lang="en-US" dirty="0" smtClean="0"/>
              <a:t>Simulate and optimize compliant feet for running on sand and other surfaces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4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410200"/>
            <a:ext cx="6512511" cy="1143000"/>
          </a:xfrm>
        </p:spPr>
        <p:txBody>
          <a:bodyPr/>
          <a:lstStyle/>
          <a:p>
            <a:r>
              <a:rPr lang="en-US" dirty="0" smtClean="0"/>
              <a:t>Inspiration: Basilisk Lizard</a:t>
            </a:r>
            <a:endParaRPr lang="en-US" dirty="0"/>
          </a:p>
        </p:txBody>
      </p:sp>
      <p:pic>
        <p:nvPicPr>
          <p:cNvPr id="6" name="Lizard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460" y="2902"/>
            <a:ext cx="7299483" cy="5407298"/>
          </a:xfrm>
        </p:spPr>
      </p:pic>
    </p:spTree>
    <p:extLst>
      <p:ext uri="{BB962C8B-B14F-4D97-AF65-F5344CB8AC3E}">
        <p14:creationId xmlns:p14="http://schemas.microsoft.com/office/powerpoint/2010/main" val="204599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00040" y="1351358"/>
            <a:ext cx="6400800" cy="3474720"/>
          </a:xfrm>
        </p:spPr>
        <p:txBody>
          <a:bodyPr/>
          <a:lstStyle/>
          <a:p>
            <a:r>
              <a:rPr lang="en-US" dirty="0" smtClean="0"/>
              <a:t>Force generated from fluid drag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Must withdraw foot form air cavity before it collapses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29" y="1821055"/>
            <a:ext cx="37782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715" y="4111252"/>
            <a:ext cx="26670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40" y="4087440"/>
            <a:ext cx="205740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자유형 142"/>
          <p:cNvSpPr/>
          <p:nvPr/>
        </p:nvSpPr>
        <p:spPr>
          <a:xfrm>
            <a:off x="6303963" y="1821055"/>
            <a:ext cx="2438400" cy="1025525"/>
          </a:xfrm>
          <a:custGeom>
            <a:avLst/>
            <a:gdLst>
              <a:gd name="connsiteX0" fmla="*/ 0 w 2438400"/>
              <a:gd name="connsiteY0" fmla="*/ 27709 h 1025237"/>
              <a:gd name="connsiteX1" fmla="*/ 498764 w 2438400"/>
              <a:gd name="connsiteY1" fmla="*/ 13855 h 1025237"/>
              <a:gd name="connsiteX2" fmla="*/ 678873 w 2438400"/>
              <a:gd name="connsiteY2" fmla="*/ 83128 h 1025237"/>
              <a:gd name="connsiteX3" fmla="*/ 748146 w 2438400"/>
              <a:gd name="connsiteY3" fmla="*/ 180109 h 1025237"/>
              <a:gd name="connsiteX4" fmla="*/ 872837 w 2438400"/>
              <a:gd name="connsiteY4" fmla="*/ 346364 h 1025237"/>
              <a:gd name="connsiteX5" fmla="*/ 1052946 w 2438400"/>
              <a:gd name="connsiteY5" fmla="*/ 471055 h 1025237"/>
              <a:gd name="connsiteX6" fmla="*/ 1177637 w 2438400"/>
              <a:gd name="connsiteY6" fmla="*/ 554182 h 1025237"/>
              <a:gd name="connsiteX7" fmla="*/ 1246909 w 2438400"/>
              <a:gd name="connsiteY7" fmla="*/ 457200 h 1025237"/>
              <a:gd name="connsiteX8" fmla="*/ 1357746 w 2438400"/>
              <a:gd name="connsiteY8" fmla="*/ 263237 h 1025237"/>
              <a:gd name="connsiteX9" fmla="*/ 1440873 w 2438400"/>
              <a:gd name="connsiteY9" fmla="*/ 152400 h 1025237"/>
              <a:gd name="connsiteX10" fmla="*/ 1524000 w 2438400"/>
              <a:gd name="connsiteY10" fmla="*/ 69273 h 1025237"/>
              <a:gd name="connsiteX11" fmla="*/ 1565564 w 2438400"/>
              <a:gd name="connsiteY11" fmla="*/ 41564 h 1025237"/>
              <a:gd name="connsiteX12" fmla="*/ 1634837 w 2438400"/>
              <a:gd name="connsiteY12" fmla="*/ 13855 h 1025237"/>
              <a:gd name="connsiteX13" fmla="*/ 1731818 w 2438400"/>
              <a:gd name="connsiteY13" fmla="*/ 0 h 1025237"/>
              <a:gd name="connsiteX14" fmla="*/ 1842655 w 2438400"/>
              <a:gd name="connsiteY14" fmla="*/ 0 h 1025237"/>
              <a:gd name="connsiteX15" fmla="*/ 1995055 w 2438400"/>
              <a:gd name="connsiteY15" fmla="*/ 0 h 1025237"/>
              <a:gd name="connsiteX16" fmla="*/ 2161309 w 2438400"/>
              <a:gd name="connsiteY16" fmla="*/ 0 h 1025237"/>
              <a:gd name="connsiteX17" fmla="*/ 2244437 w 2438400"/>
              <a:gd name="connsiteY17" fmla="*/ 27709 h 1025237"/>
              <a:gd name="connsiteX18" fmla="*/ 2355273 w 2438400"/>
              <a:gd name="connsiteY18" fmla="*/ 110837 h 1025237"/>
              <a:gd name="connsiteX19" fmla="*/ 2438400 w 2438400"/>
              <a:gd name="connsiteY19" fmla="*/ 152400 h 1025237"/>
              <a:gd name="connsiteX20" fmla="*/ 2438400 w 2438400"/>
              <a:gd name="connsiteY20" fmla="*/ 1025237 h 1025237"/>
              <a:gd name="connsiteX21" fmla="*/ 55418 w 2438400"/>
              <a:gd name="connsiteY21" fmla="*/ 1025237 h 1025237"/>
              <a:gd name="connsiteX22" fmla="*/ 0 w 2438400"/>
              <a:gd name="connsiteY22" fmla="*/ 27709 h 10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8400" h="1025237">
                <a:moveTo>
                  <a:pt x="0" y="27709"/>
                </a:moveTo>
                <a:lnTo>
                  <a:pt x="498764" y="13855"/>
                </a:lnTo>
                <a:lnTo>
                  <a:pt x="678873" y="83128"/>
                </a:lnTo>
                <a:lnTo>
                  <a:pt x="748146" y="180109"/>
                </a:lnTo>
                <a:lnTo>
                  <a:pt x="872837" y="346364"/>
                </a:lnTo>
                <a:lnTo>
                  <a:pt x="1052946" y="471055"/>
                </a:lnTo>
                <a:lnTo>
                  <a:pt x="1177637" y="554182"/>
                </a:lnTo>
                <a:lnTo>
                  <a:pt x="1246909" y="457200"/>
                </a:lnTo>
                <a:lnTo>
                  <a:pt x="1357746" y="263237"/>
                </a:lnTo>
                <a:lnTo>
                  <a:pt x="1440873" y="152400"/>
                </a:lnTo>
                <a:lnTo>
                  <a:pt x="1524000" y="69273"/>
                </a:lnTo>
                <a:lnTo>
                  <a:pt x="1565564" y="41564"/>
                </a:lnTo>
                <a:lnTo>
                  <a:pt x="1634837" y="13855"/>
                </a:lnTo>
                <a:lnTo>
                  <a:pt x="1731818" y="0"/>
                </a:lnTo>
                <a:lnTo>
                  <a:pt x="1842655" y="0"/>
                </a:lnTo>
                <a:lnTo>
                  <a:pt x="1995055" y="0"/>
                </a:lnTo>
                <a:lnTo>
                  <a:pt x="2161309" y="0"/>
                </a:lnTo>
                <a:lnTo>
                  <a:pt x="2244437" y="27709"/>
                </a:lnTo>
                <a:cubicBezTo>
                  <a:pt x="2350384" y="88252"/>
                  <a:pt x="2324766" y="49826"/>
                  <a:pt x="2355273" y="110837"/>
                </a:cubicBezTo>
                <a:lnTo>
                  <a:pt x="2438400" y="152400"/>
                </a:lnTo>
                <a:lnTo>
                  <a:pt x="2438400" y="1025237"/>
                </a:lnTo>
                <a:lnTo>
                  <a:pt x="55418" y="1025237"/>
                </a:lnTo>
                <a:lnTo>
                  <a:pt x="0" y="27709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8" name="그룹 122"/>
          <p:cNvGrpSpPr>
            <a:grpSpLocks/>
          </p:cNvGrpSpPr>
          <p:nvPr/>
        </p:nvGrpSpPr>
        <p:grpSpPr bwMode="auto">
          <a:xfrm rot="1980000">
            <a:off x="7910513" y="409768"/>
            <a:ext cx="142875" cy="2071687"/>
            <a:chOff x="7358082" y="4001298"/>
            <a:chExt cx="142876" cy="2070908"/>
          </a:xfrm>
        </p:grpSpPr>
        <p:sp>
          <p:nvSpPr>
            <p:cNvPr id="9" name="직사각형 119"/>
            <p:cNvSpPr/>
            <p:nvPr/>
          </p:nvSpPr>
          <p:spPr>
            <a:xfrm>
              <a:off x="7357751" y="4786895"/>
              <a:ext cx="142876" cy="12853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10" name="직선 연결선 121"/>
            <p:cNvCxnSpPr/>
            <p:nvPr/>
          </p:nvCxnSpPr>
          <p:spPr>
            <a:xfrm rot="5400000" flipH="1" flipV="1">
              <a:off x="6715980" y="4714868"/>
              <a:ext cx="1428213" cy="158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화살표 연결선 135"/>
          <p:cNvCxnSpPr/>
          <p:nvPr/>
        </p:nvCxnSpPr>
        <p:spPr>
          <a:xfrm>
            <a:off x="7858125" y="1752793"/>
            <a:ext cx="428625" cy="285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44"/>
          <p:cNvCxnSpPr/>
          <p:nvPr/>
        </p:nvCxnSpPr>
        <p:spPr>
          <a:xfrm rot="16200000" flipH="1">
            <a:off x="6907213" y="1655955"/>
            <a:ext cx="630237" cy="2714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91857" y="1097955"/>
            <a:ext cx="118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 Cavity</a:t>
            </a:r>
          </a:p>
        </p:txBody>
      </p:sp>
      <p:sp>
        <p:nvSpPr>
          <p:cNvPr id="16" name="TextBox 143"/>
          <p:cNvSpPr txBox="1">
            <a:spLocks noChangeArrowheads="1"/>
          </p:cNvSpPr>
          <p:nvPr/>
        </p:nvSpPr>
        <p:spPr bwMode="auto">
          <a:xfrm>
            <a:off x="7700962" y="2570355"/>
            <a:ext cx="1171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endParaRPr lang="ko-KR" alt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81156" y="238568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00993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5847764"/>
            <a:ext cx="6512511" cy="1143000"/>
          </a:xfrm>
        </p:spPr>
        <p:txBody>
          <a:bodyPr/>
          <a:lstStyle/>
          <a:p>
            <a:r>
              <a:rPr lang="en-US" dirty="0" smtClean="0"/>
              <a:t>Past Prototype</a:t>
            </a:r>
            <a:endParaRPr lang="en-US" dirty="0"/>
          </a:p>
        </p:txBody>
      </p:sp>
      <p:pic>
        <p:nvPicPr>
          <p:cNvPr id="4" name="4 brick small.avi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153" y="15118"/>
            <a:ext cx="8505199" cy="5669269"/>
          </a:xfrm>
        </p:spPr>
      </p:pic>
    </p:spTree>
    <p:extLst>
      <p:ext uri="{BB962C8B-B14F-4D97-AF65-F5344CB8AC3E}">
        <p14:creationId xmlns:p14="http://schemas.microsoft.com/office/powerpoint/2010/main" val="209365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5158315"/>
            <a:ext cx="6512511" cy="1143000"/>
          </a:xfrm>
        </p:spPr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215304"/>
            <a:ext cx="6400800" cy="34747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Unstable in Roll</a:t>
            </a:r>
          </a:p>
          <a:p>
            <a:pPr lvl="1"/>
            <a:r>
              <a:rPr lang="en-US" dirty="0" smtClean="0"/>
              <a:t>Needed Outriggers</a:t>
            </a:r>
          </a:p>
          <a:p>
            <a:endParaRPr lang="en-US" dirty="0" smtClean="0"/>
          </a:p>
          <a:p>
            <a:r>
              <a:rPr lang="en-US" dirty="0" smtClean="0"/>
              <a:t>Unstable in Pitch</a:t>
            </a:r>
          </a:p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Did not produce enough lift</a:t>
            </a:r>
          </a:p>
          <a:p>
            <a:endParaRPr lang="en-US" dirty="0"/>
          </a:p>
          <a:p>
            <a:r>
              <a:rPr lang="en-US" dirty="0" smtClean="0"/>
              <a:t>Could not run efficiently on hard ground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4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027591"/>
              </p:ext>
            </p:extLst>
          </p:nvPr>
        </p:nvGraphicFramePr>
        <p:xfrm>
          <a:off x="4555915" y="2431387"/>
          <a:ext cx="4107699" cy="36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Acrobat Document" r:id="rId3" imgW="4343265" imgH="3886200" progId="AcroExch.Document.7">
                  <p:embed/>
                </p:oleObj>
              </mc:Choice>
              <mc:Fallback>
                <p:oleObj name="Acrobat Document" r:id="rId3" imgW="4343265" imgH="38862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915" y="2431387"/>
                        <a:ext cx="4107699" cy="36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8" y="6137988"/>
            <a:ext cx="7489568" cy="961606"/>
          </a:xfrm>
        </p:spPr>
        <p:txBody>
          <a:bodyPr>
            <a:normAutofit/>
          </a:bodyPr>
          <a:lstStyle/>
          <a:p>
            <a:r>
              <a:rPr lang="en-US" dirty="0" smtClean="0"/>
              <a:t>Roll Motion </a:t>
            </a:r>
            <a:r>
              <a:rPr lang="en-US" dirty="0"/>
              <a:t>Modeling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3907" y="242828"/>
            <a:ext cx="8059707" cy="3474720"/>
          </a:xfrm>
        </p:spPr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w</a:t>
            </a:r>
            <a:r>
              <a:rPr lang="en-US" altLang="ko-KR" dirty="0" smtClean="0"/>
              <a:t>ater </a:t>
            </a:r>
            <a:r>
              <a:rPr lang="en-US" altLang="ko-KR" dirty="0"/>
              <a:t>interaction forces exist when the robot is </a:t>
            </a:r>
            <a:r>
              <a:rPr lang="en-US" altLang="ko-KR" dirty="0" smtClean="0"/>
              <a:t>tilted</a:t>
            </a:r>
          </a:p>
          <a:p>
            <a:r>
              <a:rPr lang="en-US" dirty="0"/>
              <a:t>Assume </a:t>
            </a:r>
            <a:r>
              <a:rPr lang="en-US" dirty="0"/>
              <a:t>w</a:t>
            </a:r>
            <a:r>
              <a:rPr lang="en-US" altLang="ko-KR" dirty="0" smtClean="0"/>
              <a:t>ater </a:t>
            </a:r>
            <a:r>
              <a:rPr lang="en-US" altLang="ko-KR" dirty="0"/>
              <a:t>interaction force is linearly proportional to the footpad depth in the </a:t>
            </a:r>
            <a:r>
              <a:rPr lang="en-US" altLang="ko-KR" dirty="0" smtClean="0"/>
              <a:t>water</a:t>
            </a:r>
          </a:p>
          <a:p>
            <a:r>
              <a:rPr lang="en-US" altLang="ko-KR" dirty="0"/>
              <a:t>Found robot roll moment of inertia was too low for stability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4" name="직사각형 46"/>
          <p:cNvSpPr/>
          <p:nvPr/>
        </p:nvSpPr>
        <p:spPr bwMode="auto">
          <a:xfrm>
            <a:off x="687548" y="3506175"/>
            <a:ext cx="1587500" cy="3048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그룹 11"/>
          <p:cNvGrpSpPr>
            <a:grpSpLocks/>
          </p:cNvGrpSpPr>
          <p:nvPr/>
        </p:nvGrpSpPr>
        <p:grpSpPr bwMode="auto">
          <a:xfrm rot="-1381994">
            <a:off x="789059" y="2841013"/>
            <a:ext cx="1103313" cy="754062"/>
            <a:chOff x="5301386" y="983861"/>
            <a:chExt cx="2486021" cy="2119657"/>
          </a:xfrm>
        </p:grpSpPr>
        <p:sp>
          <p:nvSpPr>
            <p:cNvPr id="6" name="직사각형 61"/>
            <p:cNvSpPr/>
            <p:nvPr/>
          </p:nvSpPr>
          <p:spPr>
            <a:xfrm>
              <a:off x="5926391" y="1771563"/>
              <a:ext cx="1216182" cy="499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7" name="직선 연결선 62"/>
            <p:cNvCxnSpPr/>
            <p:nvPr/>
          </p:nvCxnSpPr>
          <p:spPr>
            <a:xfrm>
              <a:off x="5501492" y="2008265"/>
              <a:ext cx="207108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63"/>
            <p:cNvCxnSpPr/>
            <p:nvPr/>
          </p:nvCxnSpPr>
          <p:spPr>
            <a:xfrm rot="5400000" flipH="1" flipV="1">
              <a:off x="7297018" y="1728812"/>
              <a:ext cx="5711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64"/>
            <p:cNvCxnSpPr/>
            <p:nvPr/>
          </p:nvCxnSpPr>
          <p:spPr>
            <a:xfrm rot="5400000">
              <a:off x="5203097" y="2258979"/>
              <a:ext cx="575656" cy="35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65"/>
            <p:cNvSpPr/>
            <p:nvPr/>
          </p:nvSpPr>
          <p:spPr>
            <a:xfrm>
              <a:off x="5283276" y="2589179"/>
              <a:ext cx="429241" cy="4997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11" name="타원 66"/>
            <p:cNvSpPr/>
            <p:nvPr/>
          </p:nvSpPr>
          <p:spPr>
            <a:xfrm>
              <a:off x="7342864" y="970987"/>
              <a:ext cx="429241" cy="4997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12" name="직선 연결선 67"/>
            <p:cNvCxnSpPr/>
            <p:nvPr/>
          </p:nvCxnSpPr>
          <p:spPr>
            <a:xfrm rot="5400000" flipH="1" flipV="1">
              <a:off x="6207324" y="1618481"/>
              <a:ext cx="713990" cy="35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화살표 연결선 48"/>
          <p:cNvCxnSpPr/>
          <p:nvPr/>
        </p:nvCxnSpPr>
        <p:spPr bwMode="auto">
          <a:xfrm rot="5400000" flipH="1" flipV="1">
            <a:off x="898597" y="3783988"/>
            <a:ext cx="330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49"/>
          <p:cNvSpPr/>
          <p:nvPr/>
        </p:nvSpPr>
        <p:spPr bwMode="auto">
          <a:xfrm>
            <a:off x="1235147" y="3999888"/>
            <a:ext cx="158750" cy="12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" name="직사각형 50"/>
          <p:cNvSpPr/>
          <p:nvPr/>
        </p:nvSpPr>
        <p:spPr bwMode="auto">
          <a:xfrm>
            <a:off x="2473397" y="3506175"/>
            <a:ext cx="1587500" cy="3048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16" name="그룹 33"/>
          <p:cNvGrpSpPr>
            <a:grpSpLocks/>
          </p:cNvGrpSpPr>
          <p:nvPr/>
        </p:nvGrpSpPr>
        <p:grpSpPr bwMode="auto">
          <a:xfrm rot="2200937">
            <a:off x="2627384" y="2844188"/>
            <a:ext cx="1103313" cy="750887"/>
            <a:chOff x="5290074" y="999035"/>
            <a:chExt cx="2485485" cy="2108568"/>
          </a:xfrm>
        </p:grpSpPr>
        <p:sp>
          <p:nvSpPr>
            <p:cNvPr id="17" name="직사각형 54"/>
            <p:cNvSpPr/>
            <p:nvPr/>
          </p:nvSpPr>
          <p:spPr>
            <a:xfrm>
              <a:off x="5870134" y="1803893"/>
              <a:ext cx="1212343" cy="5037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18" name="직선 연결선 55"/>
            <p:cNvCxnSpPr/>
            <p:nvPr/>
          </p:nvCxnSpPr>
          <p:spPr>
            <a:xfrm>
              <a:off x="5485410" y="2023401"/>
              <a:ext cx="2070639" cy="445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56"/>
            <p:cNvCxnSpPr/>
            <p:nvPr/>
          </p:nvCxnSpPr>
          <p:spPr>
            <a:xfrm rot="5400000" flipH="1" flipV="1">
              <a:off x="7270331" y="1744556"/>
              <a:ext cx="575063" cy="35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57"/>
            <p:cNvCxnSpPr/>
            <p:nvPr/>
          </p:nvCxnSpPr>
          <p:spPr>
            <a:xfrm rot="5400000">
              <a:off x="5215810" y="2308112"/>
              <a:ext cx="57060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58"/>
            <p:cNvSpPr/>
            <p:nvPr/>
          </p:nvSpPr>
          <p:spPr>
            <a:xfrm>
              <a:off x="5288675" y="2606799"/>
              <a:ext cx="429148" cy="4992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22" name="타원 59"/>
            <p:cNvSpPr/>
            <p:nvPr/>
          </p:nvSpPr>
          <p:spPr>
            <a:xfrm>
              <a:off x="7345673" y="996983"/>
              <a:ext cx="429148" cy="4992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23" name="직선 연결선 60"/>
            <p:cNvCxnSpPr/>
            <p:nvPr/>
          </p:nvCxnSpPr>
          <p:spPr>
            <a:xfrm rot="5400000" flipH="1" flipV="1">
              <a:off x="6204365" y="1639745"/>
              <a:ext cx="717717" cy="35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연결선 52"/>
          <p:cNvCxnSpPr/>
          <p:nvPr/>
        </p:nvCxnSpPr>
        <p:spPr bwMode="auto">
          <a:xfrm rot="16200000" flipH="1">
            <a:off x="3092522" y="3933213"/>
            <a:ext cx="127000" cy="158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53"/>
          <p:cNvCxnSpPr/>
          <p:nvPr/>
        </p:nvCxnSpPr>
        <p:spPr bwMode="auto">
          <a:xfrm rot="5400000">
            <a:off x="3092522" y="3937975"/>
            <a:ext cx="127000" cy="158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98"/>
          <p:cNvGrpSpPr>
            <a:grpSpLocks/>
          </p:cNvGrpSpPr>
          <p:nvPr/>
        </p:nvGrpSpPr>
        <p:grpSpPr bwMode="auto">
          <a:xfrm>
            <a:off x="548846" y="4134924"/>
            <a:ext cx="3797889" cy="1481137"/>
            <a:chOff x="2398800" y="2780098"/>
            <a:chExt cx="4381414" cy="2059726"/>
          </a:xfrm>
        </p:grpSpPr>
        <p:grpSp>
          <p:nvGrpSpPr>
            <p:cNvPr id="30" name="그룹 75"/>
            <p:cNvGrpSpPr>
              <a:grpSpLocks/>
            </p:cNvGrpSpPr>
            <p:nvPr/>
          </p:nvGrpSpPr>
          <p:grpSpPr bwMode="auto">
            <a:xfrm>
              <a:off x="2398800" y="3348829"/>
              <a:ext cx="2002413" cy="1402902"/>
              <a:chOff x="5593731" y="3545236"/>
              <a:chExt cx="2979781" cy="2114680"/>
            </a:xfrm>
          </p:grpSpPr>
          <p:sp>
            <p:nvSpPr>
              <p:cNvPr id="37" name="직사각형 69"/>
              <p:cNvSpPr/>
              <p:nvPr/>
            </p:nvSpPr>
            <p:spPr>
              <a:xfrm>
                <a:off x="5596517" y="4771100"/>
                <a:ext cx="2976995" cy="8552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kumimoji="0" lang="ko-KR" altLang="en-US">
                  <a:solidFill>
                    <a:srgbClr val="FFFFFF"/>
                  </a:solidFill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sp>
            <p:nvSpPr>
              <p:cNvPr id="38" name="원형 화살표 70"/>
              <p:cNvSpPr/>
              <p:nvPr/>
            </p:nvSpPr>
            <p:spPr>
              <a:xfrm rot="11467531">
                <a:off x="5687404" y="4212044"/>
                <a:ext cx="2360121" cy="1430915"/>
              </a:xfrm>
              <a:prstGeom prst="circularArrow">
                <a:avLst>
                  <a:gd name="adj1" fmla="val 4719"/>
                  <a:gd name="adj2" fmla="val 1142319"/>
                  <a:gd name="adj3" fmla="val 19715831"/>
                  <a:gd name="adj4" fmla="val 10800000"/>
                  <a:gd name="adj5" fmla="val 1724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kumimoji="0" lang="ko-KR" altLang="en-US">
                  <a:solidFill>
                    <a:schemeClr val="tx1"/>
                  </a:solidFill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grpSp>
            <p:nvGrpSpPr>
              <p:cNvPr id="39" name="그룹 59"/>
              <p:cNvGrpSpPr>
                <a:grpSpLocks/>
              </p:cNvGrpSpPr>
              <p:nvPr/>
            </p:nvGrpSpPr>
            <p:grpSpPr bwMode="auto">
              <a:xfrm rot="-1740000">
                <a:off x="7637947" y="3851672"/>
                <a:ext cx="70870" cy="1298557"/>
                <a:chOff x="7070511" y="2621243"/>
                <a:chExt cx="70871" cy="1298134"/>
              </a:xfrm>
            </p:grpSpPr>
            <p:sp>
              <p:nvSpPr>
                <p:cNvPr id="58" name="직사각형 90"/>
                <p:cNvSpPr/>
                <p:nvPr/>
              </p:nvSpPr>
              <p:spPr>
                <a:xfrm>
                  <a:off x="7074098" y="3236956"/>
                  <a:ext cx="70859" cy="65867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9" name="직선 연결선 91"/>
                <p:cNvCxnSpPr/>
                <p:nvPr/>
              </p:nvCxnSpPr>
              <p:spPr>
                <a:xfrm rot="5400000">
                  <a:off x="6776766" y="2883337"/>
                  <a:ext cx="652019" cy="27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60"/>
              <p:cNvGrpSpPr>
                <a:grpSpLocks/>
              </p:cNvGrpSpPr>
              <p:nvPr/>
            </p:nvGrpSpPr>
            <p:grpSpPr bwMode="auto">
              <a:xfrm rot="-1740000">
                <a:off x="7396685" y="4044270"/>
                <a:ext cx="75596" cy="1302261"/>
                <a:chOff x="7068099" y="2620352"/>
                <a:chExt cx="75596" cy="1303428"/>
              </a:xfrm>
            </p:grpSpPr>
            <p:sp>
              <p:nvSpPr>
                <p:cNvPr id="56" name="직사각형 88"/>
                <p:cNvSpPr/>
                <p:nvPr/>
              </p:nvSpPr>
              <p:spPr>
                <a:xfrm>
                  <a:off x="7065197" y="3264228"/>
                  <a:ext cx="81759" cy="64615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7" name="직선 연결선 89"/>
                <p:cNvCxnSpPr/>
                <p:nvPr/>
              </p:nvCxnSpPr>
              <p:spPr>
                <a:xfrm rot="5400000">
                  <a:off x="6764591" y="2876507"/>
                  <a:ext cx="662807" cy="27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63"/>
              <p:cNvGrpSpPr>
                <a:grpSpLocks/>
              </p:cNvGrpSpPr>
              <p:nvPr/>
            </p:nvGrpSpPr>
            <p:grpSpPr bwMode="auto">
              <a:xfrm rot="-1740000">
                <a:off x="7040262" y="4356571"/>
                <a:ext cx="68508" cy="1303345"/>
                <a:chOff x="7069934" y="2617164"/>
                <a:chExt cx="68509" cy="1304513"/>
              </a:xfrm>
            </p:grpSpPr>
            <p:sp>
              <p:nvSpPr>
                <p:cNvPr id="54" name="직사각형 86"/>
                <p:cNvSpPr/>
                <p:nvPr/>
              </p:nvSpPr>
              <p:spPr>
                <a:xfrm>
                  <a:off x="7075324" y="3267828"/>
                  <a:ext cx="65409" cy="64615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5" name="직선 연결선 87"/>
                <p:cNvCxnSpPr/>
                <p:nvPr/>
              </p:nvCxnSpPr>
              <p:spPr>
                <a:xfrm rot="5400000">
                  <a:off x="6783698" y="2930467"/>
                  <a:ext cx="64948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66"/>
              <p:cNvGrpSpPr>
                <a:grpSpLocks/>
              </p:cNvGrpSpPr>
              <p:nvPr/>
            </p:nvGrpSpPr>
            <p:grpSpPr bwMode="auto">
              <a:xfrm rot="-1740000">
                <a:off x="6544545" y="4190437"/>
                <a:ext cx="70871" cy="1297119"/>
                <a:chOff x="7072515" y="2624891"/>
                <a:chExt cx="70871" cy="1298282"/>
              </a:xfrm>
            </p:grpSpPr>
            <p:sp>
              <p:nvSpPr>
                <p:cNvPr id="52" name="직사각형 84"/>
                <p:cNvSpPr/>
                <p:nvPr/>
              </p:nvSpPr>
              <p:spPr>
                <a:xfrm>
                  <a:off x="7079223" y="3262419"/>
                  <a:ext cx="70859" cy="64615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3" name="직선 연결선 85"/>
                <p:cNvCxnSpPr/>
                <p:nvPr/>
              </p:nvCxnSpPr>
              <p:spPr>
                <a:xfrm rot="5400000">
                  <a:off x="6794486" y="2905808"/>
                  <a:ext cx="64615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69"/>
              <p:cNvGrpSpPr>
                <a:grpSpLocks/>
              </p:cNvGrpSpPr>
              <p:nvPr/>
            </p:nvGrpSpPr>
            <p:grpSpPr bwMode="auto">
              <a:xfrm rot="-1740000">
                <a:off x="6019731" y="3856448"/>
                <a:ext cx="68509" cy="1303343"/>
                <a:chOff x="7070163" y="2617223"/>
                <a:chExt cx="68509" cy="1304511"/>
              </a:xfrm>
            </p:grpSpPr>
            <p:sp>
              <p:nvSpPr>
                <p:cNvPr id="50" name="직사각형 82"/>
                <p:cNvSpPr/>
                <p:nvPr/>
              </p:nvSpPr>
              <p:spPr>
                <a:xfrm>
                  <a:off x="7069355" y="3229564"/>
                  <a:ext cx="65407" cy="6328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1" name="직선 연결선 83"/>
                <p:cNvCxnSpPr/>
                <p:nvPr/>
              </p:nvCxnSpPr>
              <p:spPr>
                <a:xfrm rot="5400000">
                  <a:off x="6775800" y="2931487"/>
                  <a:ext cx="6428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72"/>
              <p:cNvGrpSpPr>
                <a:grpSpLocks/>
              </p:cNvGrpSpPr>
              <p:nvPr/>
            </p:nvGrpSpPr>
            <p:grpSpPr bwMode="auto">
              <a:xfrm rot="-1740000">
                <a:off x="7829276" y="3545236"/>
                <a:ext cx="68509" cy="1301101"/>
                <a:chOff x="7071795" y="2621530"/>
                <a:chExt cx="68509" cy="1302267"/>
              </a:xfrm>
            </p:grpSpPr>
            <p:sp>
              <p:nvSpPr>
                <p:cNvPr id="48" name="직사각형 80"/>
                <p:cNvSpPr/>
                <p:nvPr/>
              </p:nvSpPr>
              <p:spPr>
                <a:xfrm>
                  <a:off x="7083087" y="3227851"/>
                  <a:ext cx="59956" cy="64282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49" name="직선 연결선 81"/>
                <p:cNvCxnSpPr/>
                <p:nvPr/>
              </p:nvCxnSpPr>
              <p:spPr>
                <a:xfrm rot="5400000">
                  <a:off x="6778968" y="2897090"/>
                  <a:ext cx="64282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75"/>
              <p:cNvGrpSpPr>
                <a:grpSpLocks/>
              </p:cNvGrpSpPr>
              <p:nvPr/>
            </p:nvGrpSpPr>
            <p:grpSpPr bwMode="auto">
              <a:xfrm rot="-1740000">
                <a:off x="5593731" y="3570973"/>
                <a:ext cx="68509" cy="1306669"/>
                <a:chOff x="7071519" y="2618528"/>
                <a:chExt cx="68509" cy="1307840"/>
              </a:xfrm>
            </p:grpSpPr>
            <p:sp>
              <p:nvSpPr>
                <p:cNvPr id="46" name="직사각형 78"/>
                <p:cNvSpPr/>
                <p:nvPr/>
              </p:nvSpPr>
              <p:spPr>
                <a:xfrm>
                  <a:off x="7070586" y="3276387"/>
                  <a:ext cx="65407" cy="64615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47" name="직선 연결선 79"/>
                <p:cNvCxnSpPr/>
                <p:nvPr/>
              </p:nvCxnSpPr>
              <p:spPr>
                <a:xfrm rot="5400000">
                  <a:off x="6779648" y="2933359"/>
                  <a:ext cx="65947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그룹 97"/>
            <p:cNvGrpSpPr>
              <a:grpSpLocks/>
            </p:cNvGrpSpPr>
            <p:nvPr/>
          </p:nvGrpSpPr>
          <p:grpSpPr bwMode="auto">
            <a:xfrm>
              <a:off x="4864370" y="2780098"/>
              <a:ext cx="1915844" cy="2059726"/>
              <a:chOff x="5532688" y="2780098"/>
              <a:chExt cx="1915844" cy="2059726"/>
            </a:xfrm>
          </p:grpSpPr>
          <p:cxnSp>
            <p:nvCxnSpPr>
              <p:cNvPr id="32" name="직선 화살표 연결선 92"/>
              <p:cNvCxnSpPr/>
              <p:nvPr/>
            </p:nvCxnSpPr>
            <p:spPr bwMode="auto">
              <a:xfrm rot="5400000" flipH="1" flipV="1">
                <a:off x="5387526" y="3973515"/>
                <a:ext cx="1028760" cy="18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93"/>
              <p:cNvCxnSpPr/>
              <p:nvPr/>
            </p:nvCxnSpPr>
            <p:spPr bwMode="auto">
              <a:xfrm>
                <a:off x="5891833" y="4488810"/>
                <a:ext cx="117210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94"/>
              <p:cNvCxnSpPr/>
              <p:nvPr/>
            </p:nvCxnSpPr>
            <p:spPr bwMode="auto">
              <a:xfrm flipV="1">
                <a:off x="5902821" y="3592509"/>
                <a:ext cx="957829" cy="8742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85"/>
              <p:cNvSpPr txBox="1">
                <a:spLocks noChangeArrowheads="1"/>
              </p:cNvSpPr>
              <p:nvPr/>
            </p:nvSpPr>
            <p:spPr bwMode="auto">
              <a:xfrm>
                <a:off x="6488873" y="4411542"/>
                <a:ext cx="959659" cy="42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9pPr>
              </a:lstStyle>
              <a:p>
                <a:pPr eaLnBrk="1" hangingPunct="1"/>
                <a:r>
                  <a:rPr kumimoji="0" lang="en-US" altLang="ko-KR" sz="1400" b="1" dirty="0">
                    <a:latin typeface="맑은 고딕" charset="0"/>
                    <a:ea typeface="맑은 고딕" charset="0"/>
                    <a:cs typeface="맑은 고딕" charset="0"/>
                  </a:rPr>
                  <a:t>depth</a:t>
                </a:r>
                <a:endParaRPr kumimoji="0" lang="ko-KR" altLang="en-US" sz="1400" b="1" dirty="0"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sp>
            <p:nvSpPr>
              <p:cNvPr id="36" name="TextBox 86"/>
              <p:cNvSpPr txBox="1">
                <a:spLocks noChangeArrowheads="1"/>
              </p:cNvSpPr>
              <p:nvPr/>
            </p:nvSpPr>
            <p:spPr bwMode="auto">
              <a:xfrm rot="-5400000">
                <a:off x="4723709" y="3589265"/>
                <a:ext cx="1973627" cy="355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9pPr>
              </a:lstStyle>
              <a:p>
                <a:pPr eaLnBrk="1" hangingPunct="1"/>
                <a:r>
                  <a:rPr kumimoji="0" lang="en-US" altLang="ko-KR" sz="1400" b="1" dirty="0">
                    <a:latin typeface="맑은 고딕" charset="0"/>
                    <a:ea typeface="맑은 고딕" charset="0"/>
                    <a:cs typeface="맑은 고딕" charset="0"/>
                  </a:rPr>
                  <a:t>Lift force</a:t>
                </a:r>
                <a:endParaRPr kumimoji="0" lang="ko-KR" altLang="en-US" sz="1400" b="1" dirty="0"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524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846" y="5744922"/>
            <a:ext cx="7489568" cy="961606"/>
          </a:xfrm>
        </p:spPr>
        <p:txBody>
          <a:bodyPr>
            <a:normAutofit/>
          </a:bodyPr>
          <a:lstStyle/>
          <a:p>
            <a:r>
              <a:rPr lang="en-US" dirty="0" smtClean="0"/>
              <a:t>Pitch Motion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3907" y="242828"/>
            <a:ext cx="8059707" cy="3474720"/>
          </a:xfrm>
        </p:spPr>
        <p:txBody>
          <a:bodyPr/>
          <a:lstStyle/>
          <a:p>
            <a:r>
              <a:rPr lang="en-US" dirty="0" smtClean="0"/>
              <a:t>Modeling Pitch Motion</a:t>
            </a:r>
          </a:p>
          <a:p>
            <a:pPr lvl="1"/>
            <a:r>
              <a:rPr lang="en-US" altLang="ko-KR" dirty="0" smtClean="0">
                <a:sym typeface="Wingdings" charset="0"/>
              </a:rPr>
              <a:t>Instability due to geometry</a:t>
            </a:r>
          </a:p>
          <a:p>
            <a:pPr lvl="1"/>
            <a:r>
              <a:rPr lang="en-US" altLang="ko-KR" dirty="0" smtClean="0">
                <a:sym typeface="Wingdings" charset="0"/>
              </a:rPr>
              <a:t>Clockwise </a:t>
            </a:r>
            <a:r>
              <a:rPr lang="en-US" altLang="ko-KR" dirty="0">
                <a:sym typeface="Wingdings" charset="0"/>
              </a:rPr>
              <a:t>net moment around the center of </a:t>
            </a:r>
            <a:r>
              <a:rPr lang="en-US" altLang="ko-KR" dirty="0" smtClean="0">
                <a:sym typeface="Wingdings" charset="0"/>
              </a:rPr>
              <a:t>mass</a:t>
            </a:r>
          </a:p>
          <a:p>
            <a:pPr lvl="1"/>
            <a:r>
              <a:rPr lang="en-US" altLang="ko-KR" dirty="0" smtClean="0">
                <a:sym typeface="Wingdings" charset="0"/>
              </a:rPr>
              <a:t>Adding an active tail can balance this moment</a:t>
            </a:r>
            <a:endParaRPr lang="en-US" altLang="ko-KR" dirty="0">
              <a:sym typeface="Wingdings" charset="0"/>
            </a:endParaRPr>
          </a:p>
        </p:txBody>
      </p:sp>
      <p:cxnSp>
        <p:nvCxnSpPr>
          <p:cNvPr id="61" name="직선 연결선 18"/>
          <p:cNvCxnSpPr/>
          <p:nvPr/>
        </p:nvCxnSpPr>
        <p:spPr>
          <a:xfrm rot="5400000" flipH="1" flipV="1">
            <a:off x="3276163" y="2477358"/>
            <a:ext cx="768350" cy="10795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19"/>
          <p:cNvSpPr/>
          <p:nvPr/>
        </p:nvSpPr>
        <p:spPr bwMode="auto">
          <a:xfrm rot="419667">
            <a:off x="1367988" y="2983770"/>
            <a:ext cx="5353050" cy="361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3" name="직사각형 20"/>
          <p:cNvSpPr/>
          <p:nvPr/>
        </p:nvSpPr>
        <p:spPr>
          <a:xfrm>
            <a:off x="344050" y="4095021"/>
            <a:ext cx="8610600" cy="14811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aphicFrame>
        <p:nvGraphicFramePr>
          <p:cNvPr id="6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637191"/>
              </p:ext>
            </p:extLst>
          </p:nvPr>
        </p:nvGraphicFramePr>
        <p:xfrm>
          <a:off x="4060388" y="3050445"/>
          <a:ext cx="9350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" name="Equation" r:id="rId3" imgW="545760" imgH="203040" progId="Equation.DSMT4">
                  <p:embed/>
                </p:oleObj>
              </mc:Choice>
              <mc:Fallback>
                <p:oleObj name="Equation" r:id="rId3" imgW="545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388" y="3050445"/>
                        <a:ext cx="935037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572395"/>
              </p:ext>
            </p:extLst>
          </p:nvPr>
        </p:nvGraphicFramePr>
        <p:xfrm>
          <a:off x="5328800" y="3572733"/>
          <a:ext cx="2190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" name="Equation" r:id="rId5" imgW="88560" imgH="164880" progId="Equation.DSMT4">
                  <p:embed/>
                </p:oleObj>
              </mc:Choice>
              <mc:Fallback>
                <p:oleObj name="Equation" r:id="rId5" imgW="88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8800" y="3572733"/>
                        <a:ext cx="2190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직선 연결선 32"/>
          <p:cNvCxnSpPr/>
          <p:nvPr/>
        </p:nvCxnSpPr>
        <p:spPr bwMode="auto">
          <a:xfrm rot="16619667" flipV="1">
            <a:off x="2626875" y="2585308"/>
            <a:ext cx="661987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33"/>
          <p:cNvCxnSpPr/>
          <p:nvPr/>
        </p:nvCxnSpPr>
        <p:spPr bwMode="auto">
          <a:xfrm rot="5819667">
            <a:off x="1089382" y="2638489"/>
            <a:ext cx="1924050" cy="13096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34"/>
          <p:cNvSpPr/>
          <p:nvPr/>
        </p:nvSpPr>
        <p:spPr bwMode="auto">
          <a:xfrm rot="2639667">
            <a:off x="1209238" y="3753708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9" name="타원 35"/>
          <p:cNvSpPr/>
          <p:nvPr/>
        </p:nvSpPr>
        <p:spPr bwMode="auto">
          <a:xfrm rot="419667">
            <a:off x="2763400" y="2350358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70" name="직선 연결선 36"/>
          <p:cNvCxnSpPr/>
          <p:nvPr/>
        </p:nvCxnSpPr>
        <p:spPr bwMode="auto">
          <a:xfrm rot="11219667">
            <a:off x="2391925" y="2920270"/>
            <a:ext cx="177800" cy="120650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37"/>
          <p:cNvSpPr/>
          <p:nvPr/>
        </p:nvSpPr>
        <p:spPr bwMode="auto">
          <a:xfrm rot="419667">
            <a:off x="2526863" y="3004408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2" name="타원 38"/>
          <p:cNvSpPr/>
          <p:nvPr/>
        </p:nvSpPr>
        <p:spPr bwMode="auto">
          <a:xfrm rot="419667">
            <a:off x="3033275" y="3053620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73" name="직선 연결선 39"/>
          <p:cNvCxnSpPr/>
          <p:nvPr/>
        </p:nvCxnSpPr>
        <p:spPr bwMode="auto">
          <a:xfrm rot="16619667" flipV="1">
            <a:off x="5754250" y="2958370"/>
            <a:ext cx="661988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40"/>
          <p:cNvCxnSpPr/>
          <p:nvPr/>
        </p:nvCxnSpPr>
        <p:spPr bwMode="auto">
          <a:xfrm rot="5819667">
            <a:off x="4216756" y="3011552"/>
            <a:ext cx="1925637" cy="13081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41"/>
          <p:cNvSpPr/>
          <p:nvPr/>
        </p:nvSpPr>
        <p:spPr bwMode="auto">
          <a:xfrm rot="2639667">
            <a:off x="4336613" y="4126770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6" name="타원 42"/>
          <p:cNvSpPr/>
          <p:nvPr/>
        </p:nvSpPr>
        <p:spPr bwMode="auto">
          <a:xfrm rot="419667">
            <a:off x="5892363" y="2723420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77" name="직선 연결선 43"/>
          <p:cNvCxnSpPr/>
          <p:nvPr/>
        </p:nvCxnSpPr>
        <p:spPr bwMode="auto">
          <a:xfrm rot="11219667">
            <a:off x="5519300" y="3291745"/>
            <a:ext cx="179388" cy="122238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44"/>
          <p:cNvSpPr/>
          <p:nvPr/>
        </p:nvSpPr>
        <p:spPr bwMode="auto">
          <a:xfrm rot="419667">
            <a:off x="5654238" y="3377470"/>
            <a:ext cx="119062" cy="1190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9" name="타원 45"/>
          <p:cNvSpPr/>
          <p:nvPr/>
        </p:nvSpPr>
        <p:spPr bwMode="auto">
          <a:xfrm rot="419667">
            <a:off x="6162238" y="3426683"/>
            <a:ext cx="119062" cy="1190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80" name="Picture 12" descr="cg"/>
          <p:cNvPicPr preferRelativeResize="0"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667">
            <a:off x="2777688" y="2477358"/>
            <a:ext cx="21955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직선 연결선 47"/>
          <p:cNvCxnSpPr/>
          <p:nvPr/>
        </p:nvCxnSpPr>
        <p:spPr bwMode="auto">
          <a:xfrm rot="5819667" flipH="1" flipV="1">
            <a:off x="3411100" y="2721833"/>
            <a:ext cx="420687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48"/>
          <p:cNvCxnSpPr/>
          <p:nvPr/>
        </p:nvCxnSpPr>
        <p:spPr bwMode="auto">
          <a:xfrm rot="11219667">
            <a:off x="3241238" y="2909158"/>
            <a:ext cx="355600" cy="15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50"/>
          <p:cNvCxnSpPr/>
          <p:nvPr/>
        </p:nvCxnSpPr>
        <p:spPr>
          <a:xfrm>
            <a:off x="3788925" y="3398108"/>
            <a:ext cx="2754313" cy="34925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51"/>
          <p:cNvSpPr/>
          <p:nvPr/>
        </p:nvSpPr>
        <p:spPr bwMode="auto">
          <a:xfrm rot="2639667">
            <a:off x="1242575" y="3734658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5" name="직사각형 52"/>
          <p:cNvSpPr/>
          <p:nvPr/>
        </p:nvSpPr>
        <p:spPr bwMode="auto">
          <a:xfrm rot="2639667">
            <a:off x="4369950" y="4106133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86" name="그룹 53"/>
          <p:cNvGrpSpPr>
            <a:grpSpLocks/>
          </p:cNvGrpSpPr>
          <p:nvPr/>
        </p:nvGrpSpPr>
        <p:grpSpPr bwMode="auto">
          <a:xfrm rot="-497847">
            <a:off x="1274325" y="4209320"/>
            <a:ext cx="622300" cy="481013"/>
            <a:chOff x="1467985" y="3529146"/>
            <a:chExt cx="523720" cy="420687"/>
          </a:xfrm>
        </p:grpSpPr>
        <p:cxnSp>
          <p:nvCxnSpPr>
            <p:cNvPr id="87" name="직선 화살표 연결선 54"/>
            <p:cNvCxnSpPr/>
            <p:nvPr/>
          </p:nvCxnSpPr>
          <p:spPr bwMode="auto">
            <a:xfrm rot="5819667" flipH="1" flipV="1">
              <a:off x="1257628" y="3739088"/>
              <a:ext cx="42068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55"/>
            <p:cNvCxnSpPr/>
            <p:nvPr/>
          </p:nvCxnSpPr>
          <p:spPr bwMode="auto">
            <a:xfrm rot="11219667">
              <a:off x="1491468" y="3560936"/>
              <a:ext cx="499672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56"/>
          <p:cNvGrpSpPr>
            <a:grpSpLocks/>
          </p:cNvGrpSpPr>
          <p:nvPr/>
        </p:nvGrpSpPr>
        <p:grpSpPr bwMode="auto">
          <a:xfrm rot="-418592">
            <a:off x="4403288" y="4579208"/>
            <a:ext cx="622300" cy="481012"/>
            <a:chOff x="4097799" y="3851886"/>
            <a:chExt cx="523725" cy="420687"/>
          </a:xfrm>
        </p:grpSpPr>
        <p:cxnSp>
          <p:nvCxnSpPr>
            <p:cNvPr id="90" name="직선 화살표 연결선 57"/>
            <p:cNvCxnSpPr/>
            <p:nvPr/>
          </p:nvCxnSpPr>
          <p:spPr bwMode="auto">
            <a:xfrm rot="5819667" flipH="1" flipV="1">
              <a:off x="3887650" y="4060458"/>
              <a:ext cx="420688" cy="1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58"/>
            <p:cNvCxnSpPr/>
            <p:nvPr/>
          </p:nvCxnSpPr>
          <p:spPr bwMode="auto">
            <a:xfrm rot="11219667">
              <a:off x="4121474" y="3882577"/>
              <a:ext cx="499676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559350"/>
              </p:ext>
            </p:extLst>
          </p:nvPr>
        </p:nvGraphicFramePr>
        <p:xfrm>
          <a:off x="2066488" y="4093433"/>
          <a:ext cx="390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" name="Equation" r:id="rId8" imgW="190440" imgH="253800" progId="Equation.DSMT4">
                  <p:embed/>
                </p:oleObj>
              </mc:Choice>
              <mc:Fallback>
                <p:oleObj name="Equation" r:id="rId8" imgW="190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488" y="4093433"/>
                        <a:ext cx="390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687464"/>
              </p:ext>
            </p:extLst>
          </p:nvPr>
        </p:nvGraphicFramePr>
        <p:xfrm>
          <a:off x="1133038" y="4676045"/>
          <a:ext cx="3889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" name="Equation" r:id="rId10" imgW="190440" imgH="266400" progId="Equation.DSMT4">
                  <p:embed/>
                </p:oleObj>
              </mc:Choice>
              <mc:Fallback>
                <p:oleObj name="Equation" r:id="rId10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038" y="4676045"/>
                        <a:ext cx="388937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290783"/>
              </p:ext>
            </p:extLst>
          </p:nvPr>
        </p:nvGraphicFramePr>
        <p:xfrm>
          <a:off x="4214375" y="5023708"/>
          <a:ext cx="3889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" name="Equation" r:id="rId12" imgW="190440" imgH="266400" progId="Equation.DSMT4">
                  <p:embed/>
                </p:oleObj>
              </mc:Choice>
              <mc:Fallback>
                <p:oleObj name="Equation" r:id="rId12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375" y="5023708"/>
                        <a:ext cx="388938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417624"/>
              </p:ext>
            </p:extLst>
          </p:nvPr>
        </p:nvGraphicFramePr>
        <p:xfrm>
          <a:off x="5147825" y="4353783"/>
          <a:ext cx="417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Equation" r:id="rId14" imgW="203040" imgH="253800" progId="Equation.DSMT4">
                  <p:embed/>
                </p:oleObj>
              </mc:Choice>
              <mc:Fallback>
                <p:oleObj name="Equation" r:id="rId14" imgW="203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7825" y="4353783"/>
                        <a:ext cx="417513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6" name="직선 화살표 연결선 72"/>
          <p:cNvCxnSpPr/>
          <p:nvPr/>
        </p:nvCxnSpPr>
        <p:spPr>
          <a:xfrm rot="16200000" flipH="1">
            <a:off x="3041213" y="3529870"/>
            <a:ext cx="11303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74"/>
          <p:cNvCxnSpPr/>
          <p:nvPr/>
        </p:nvCxnSpPr>
        <p:spPr>
          <a:xfrm rot="5400000" flipH="1" flipV="1">
            <a:off x="3259494" y="2581339"/>
            <a:ext cx="696913" cy="31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자유형 75"/>
          <p:cNvSpPr/>
          <p:nvPr/>
        </p:nvSpPr>
        <p:spPr>
          <a:xfrm>
            <a:off x="3598425" y="2250345"/>
            <a:ext cx="82550" cy="15875"/>
          </a:xfrm>
          <a:custGeom>
            <a:avLst/>
            <a:gdLst>
              <a:gd name="connsiteX0" fmla="*/ 0 w 69272"/>
              <a:gd name="connsiteY0" fmla="*/ 0 h 13855"/>
              <a:gd name="connsiteX1" fmla="*/ 69272 w 69272"/>
              <a:gd name="connsiteY1" fmla="*/ 13855 h 13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72" h="13855">
                <a:moveTo>
                  <a:pt x="0" y="0"/>
                </a:moveTo>
                <a:lnTo>
                  <a:pt x="69272" y="13855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latin typeface="맑은 고딕" charset="0"/>
              <a:ea typeface="맑은 고딕" charset="0"/>
              <a:cs typeface="맑은 고딕" charset="0"/>
            </a:endParaRPr>
          </a:p>
        </p:txBody>
      </p:sp>
      <p:graphicFrame>
        <p:nvGraphicFramePr>
          <p:cNvPr id="10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275978"/>
              </p:ext>
            </p:extLst>
          </p:nvPr>
        </p:nvGraphicFramePr>
        <p:xfrm>
          <a:off x="3244413" y="1831245"/>
          <a:ext cx="3111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Equation" r:id="rId16" imgW="126720" imgH="203040" progId="Equation.DSMT4">
                  <p:embed/>
                </p:oleObj>
              </mc:Choice>
              <mc:Fallback>
                <p:oleObj name="Equation" r:id="rId16" imgW="126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413" y="1831245"/>
                        <a:ext cx="3111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" name="그룹 83"/>
          <p:cNvGrpSpPr>
            <a:grpSpLocks/>
          </p:cNvGrpSpPr>
          <p:nvPr/>
        </p:nvGrpSpPr>
        <p:grpSpPr bwMode="auto">
          <a:xfrm>
            <a:off x="6144775" y="2178908"/>
            <a:ext cx="2447925" cy="3744912"/>
            <a:chOff x="6105625" y="3010605"/>
            <a:chExt cx="2447223" cy="3744686"/>
          </a:xfrm>
        </p:grpSpPr>
        <p:grpSp>
          <p:nvGrpSpPr>
            <p:cNvPr id="102" name="그룹 82"/>
            <p:cNvGrpSpPr>
              <a:grpSpLocks/>
            </p:cNvGrpSpPr>
            <p:nvPr/>
          </p:nvGrpSpPr>
          <p:grpSpPr bwMode="auto">
            <a:xfrm>
              <a:off x="6105625" y="3010605"/>
              <a:ext cx="2447223" cy="3744686"/>
              <a:chOff x="6105625" y="3010605"/>
              <a:chExt cx="2447223" cy="3744686"/>
            </a:xfrm>
          </p:grpSpPr>
          <p:grpSp>
            <p:nvGrpSpPr>
              <p:cNvPr id="104" name="그룹 65"/>
              <p:cNvGrpSpPr>
                <a:grpSpLocks/>
              </p:cNvGrpSpPr>
              <p:nvPr/>
            </p:nvGrpSpPr>
            <p:grpSpPr bwMode="auto">
              <a:xfrm rot="-2700000">
                <a:off x="7567783" y="3886905"/>
                <a:ext cx="54760" cy="2518229"/>
                <a:chOff x="6044488" y="2439183"/>
                <a:chExt cx="45719" cy="1632759"/>
              </a:xfrm>
            </p:grpSpPr>
            <p:cxnSp>
              <p:nvCxnSpPr>
                <p:cNvPr id="123" name="직선 연결선 25"/>
                <p:cNvCxnSpPr/>
                <p:nvPr/>
              </p:nvCxnSpPr>
              <p:spPr>
                <a:xfrm>
                  <a:off x="6074997" y="2438402"/>
                  <a:ext cx="0" cy="98909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직사각형 26"/>
                <p:cNvSpPr/>
                <p:nvPr/>
              </p:nvSpPr>
              <p:spPr>
                <a:xfrm>
                  <a:off x="6044782" y="3213494"/>
                  <a:ext cx="46375" cy="85735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</p:grpSp>
          <p:graphicFrame>
            <p:nvGraphicFramePr>
              <p:cNvPr id="105" name="Object 3"/>
              <p:cNvGraphicFramePr>
                <a:graphicFrameLocks noChangeAspect="1"/>
              </p:cNvGraphicFramePr>
              <p:nvPr/>
            </p:nvGraphicFramePr>
            <p:xfrm>
              <a:off x="7310354" y="6125733"/>
              <a:ext cx="817630" cy="6295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3" name="Equation" r:id="rId18" imgW="317160" imgH="253800" progId="Equation.DSMT4">
                      <p:embed/>
                    </p:oleObj>
                  </mc:Choice>
                  <mc:Fallback>
                    <p:oleObj name="Equation" r:id="rId18" imgW="31716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10354" y="6125733"/>
                            <a:ext cx="817630" cy="6295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6" name="직선 화살표 연결선 28"/>
              <p:cNvCxnSpPr/>
              <p:nvPr/>
            </p:nvCxnSpPr>
            <p:spPr>
              <a:xfrm rot="16200000" flipH="1">
                <a:off x="6576830" y="4326717"/>
                <a:ext cx="1306433" cy="13600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7" name="Object 11"/>
              <p:cNvGraphicFramePr>
                <a:graphicFrameLocks noChangeAspect="1"/>
              </p:cNvGraphicFramePr>
              <p:nvPr/>
            </p:nvGraphicFramePr>
            <p:xfrm>
              <a:off x="6925143" y="4806748"/>
              <a:ext cx="283243" cy="6114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4" name="Equation" r:id="rId20" imgW="114120" imgH="253800" progId="Equation.DSMT4">
                      <p:embed/>
                    </p:oleObj>
                  </mc:Choice>
                  <mc:Fallback>
                    <p:oleObj name="Equation" r:id="rId20" imgW="11412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25143" y="4806748"/>
                            <a:ext cx="283243" cy="6114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8" name="직선 화살표 연결선 30"/>
              <p:cNvCxnSpPr/>
              <p:nvPr/>
            </p:nvCxnSpPr>
            <p:spPr>
              <a:xfrm rot="5400000" flipH="1" flipV="1">
                <a:off x="7271221" y="5670379"/>
                <a:ext cx="784178" cy="6903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타원 49"/>
              <p:cNvSpPr/>
              <p:nvPr/>
            </p:nvSpPr>
            <p:spPr>
              <a:xfrm rot="419667">
                <a:off x="6578564" y="4215444"/>
                <a:ext cx="169814" cy="16350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cxnSp>
            <p:nvCxnSpPr>
              <p:cNvPr id="110" name="직선 화살표 연결선 64"/>
              <p:cNvCxnSpPr/>
              <p:nvPr/>
            </p:nvCxnSpPr>
            <p:spPr>
              <a:xfrm rot="5400000">
                <a:off x="7026033" y="5361550"/>
                <a:ext cx="696870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1" name="Object 10"/>
              <p:cNvGraphicFramePr>
                <a:graphicFrameLocks noChangeAspect="1"/>
              </p:cNvGraphicFramePr>
              <p:nvPr/>
            </p:nvGraphicFramePr>
            <p:xfrm>
              <a:off x="6972351" y="5536091"/>
              <a:ext cx="405982" cy="397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5" name="Equation" r:id="rId22" imgW="164880" imgH="164880" progId="Equation.DSMT4">
                      <p:embed/>
                    </p:oleObj>
                  </mc:Choice>
                  <mc:Fallback>
                    <p:oleObj name="Equation" r:id="rId22" imgW="16488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72351" y="5536091"/>
                            <a:ext cx="405982" cy="3973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2" name="직선 연결선 66"/>
              <p:cNvCxnSpPr/>
              <p:nvPr/>
            </p:nvCxnSpPr>
            <p:spPr>
              <a:xfrm>
                <a:off x="6649982" y="4229731"/>
                <a:ext cx="1448971" cy="158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자유형 67"/>
              <p:cNvSpPr/>
              <p:nvPr/>
            </p:nvSpPr>
            <p:spPr>
              <a:xfrm>
                <a:off x="7192751" y="4317038"/>
                <a:ext cx="63482" cy="427012"/>
              </a:xfrm>
              <a:custGeom>
                <a:avLst/>
                <a:gdLst>
                  <a:gd name="connsiteX0" fmla="*/ 73891 w 120073"/>
                  <a:gd name="connsiteY0" fmla="*/ 0 h 443346"/>
                  <a:gd name="connsiteX1" fmla="*/ 115455 w 120073"/>
                  <a:gd name="connsiteY1" fmla="*/ 193964 h 443346"/>
                  <a:gd name="connsiteX2" fmla="*/ 101600 w 120073"/>
                  <a:gd name="connsiteY2" fmla="*/ 346364 h 443346"/>
                  <a:gd name="connsiteX3" fmla="*/ 60037 w 120073"/>
                  <a:gd name="connsiteY3" fmla="*/ 429491 h 44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73" h="443346">
                    <a:moveTo>
                      <a:pt x="73891" y="0"/>
                    </a:moveTo>
                    <a:cubicBezTo>
                      <a:pt x="92364" y="68118"/>
                      <a:pt x="110837" y="136237"/>
                      <a:pt x="115455" y="193964"/>
                    </a:cubicBezTo>
                    <a:cubicBezTo>
                      <a:pt x="120073" y="251691"/>
                      <a:pt x="110836" y="307109"/>
                      <a:pt x="101600" y="346364"/>
                    </a:cubicBezTo>
                    <a:cubicBezTo>
                      <a:pt x="92364" y="385619"/>
                      <a:pt x="0" y="443346"/>
                      <a:pt x="60037" y="429491"/>
                    </a:cubicBez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graphicFrame>
            <p:nvGraphicFramePr>
              <p:cNvPr id="114" name="Object 11"/>
              <p:cNvGraphicFramePr>
                <a:graphicFrameLocks noChangeAspect="1"/>
              </p:cNvGraphicFramePr>
              <p:nvPr/>
            </p:nvGraphicFramePr>
            <p:xfrm>
              <a:off x="7329237" y="4302376"/>
              <a:ext cx="311568" cy="4281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6" name="Equation" r:id="rId24" imgW="126720" imgH="177480" progId="Equation.DSMT4">
                      <p:embed/>
                    </p:oleObj>
                  </mc:Choice>
                  <mc:Fallback>
                    <p:oleObj name="Equation" r:id="rId24" imgW="12672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29237" y="4302376"/>
                            <a:ext cx="311568" cy="4281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5" name="직선 화살표 연결선 69"/>
              <p:cNvCxnSpPr/>
              <p:nvPr/>
            </p:nvCxnSpPr>
            <p:spPr>
              <a:xfrm rot="16200000" flipH="1">
                <a:off x="8108426" y="5439385"/>
                <a:ext cx="434949" cy="4538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6" name="Object 12"/>
              <p:cNvGraphicFramePr>
                <a:graphicFrameLocks noChangeAspect="1"/>
              </p:cNvGraphicFramePr>
              <p:nvPr/>
            </p:nvGraphicFramePr>
            <p:xfrm>
              <a:off x="8234363" y="5167337"/>
              <a:ext cx="314326" cy="612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7" name="Equation" r:id="rId26" imgW="126720" imgH="253800" progId="Equation.DSMT4">
                      <p:embed/>
                    </p:oleObj>
                  </mc:Choice>
                  <mc:Fallback>
                    <p:oleObj name="Equation" r:id="rId26" imgW="12672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34363" y="5167337"/>
                            <a:ext cx="314326" cy="612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7" name="원형 화살표 71"/>
              <p:cNvSpPr/>
              <p:nvPr/>
            </p:nvSpPr>
            <p:spPr>
              <a:xfrm rot="19693665">
                <a:off x="6231002" y="3756685"/>
                <a:ext cx="849068" cy="815926"/>
              </a:xfrm>
              <a:prstGeom prst="circular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cxnSp>
            <p:nvCxnSpPr>
              <p:cNvPr id="118" name="직선 연결선 77"/>
              <p:cNvCxnSpPr/>
              <p:nvPr/>
            </p:nvCxnSpPr>
            <p:spPr>
              <a:xfrm>
                <a:off x="6649982" y="4229731"/>
                <a:ext cx="1448971" cy="1746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9" name="Object 14"/>
              <p:cNvGraphicFramePr>
                <a:graphicFrameLocks noChangeAspect="1"/>
              </p:cNvGraphicFramePr>
              <p:nvPr/>
            </p:nvGraphicFramePr>
            <p:xfrm>
              <a:off x="6286901" y="3010605"/>
              <a:ext cx="1588052" cy="4898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8" name="Equation" r:id="rId28" imgW="647640" imgH="203040" progId="Equation.DSMT4">
                      <p:embed/>
                    </p:oleObj>
                  </mc:Choice>
                  <mc:Fallback>
                    <p:oleObj name="Equation" r:id="rId28" imgW="64764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6901" y="3010605"/>
                            <a:ext cx="1588052" cy="4898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0" name="자유형 79"/>
              <p:cNvSpPr/>
              <p:nvPr/>
            </p:nvSpPr>
            <p:spPr>
              <a:xfrm>
                <a:off x="7646646" y="4253542"/>
                <a:ext cx="279320" cy="871485"/>
              </a:xfrm>
              <a:custGeom>
                <a:avLst/>
                <a:gdLst>
                  <a:gd name="connsiteX0" fmla="*/ 180109 w 235527"/>
                  <a:gd name="connsiteY0" fmla="*/ 0 h 762000"/>
                  <a:gd name="connsiteX1" fmla="*/ 235527 w 235527"/>
                  <a:gd name="connsiteY1" fmla="*/ 290945 h 762000"/>
                  <a:gd name="connsiteX2" fmla="*/ 180109 w 235527"/>
                  <a:gd name="connsiteY2" fmla="*/ 540327 h 762000"/>
                  <a:gd name="connsiteX3" fmla="*/ 0 w 235527"/>
                  <a:gd name="connsiteY3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527" h="762000">
                    <a:moveTo>
                      <a:pt x="180109" y="0"/>
                    </a:moveTo>
                    <a:cubicBezTo>
                      <a:pt x="207818" y="100445"/>
                      <a:pt x="235527" y="200891"/>
                      <a:pt x="235527" y="290945"/>
                    </a:cubicBezTo>
                    <a:cubicBezTo>
                      <a:pt x="235527" y="380999"/>
                      <a:pt x="219363" y="461818"/>
                      <a:pt x="180109" y="540327"/>
                    </a:cubicBezTo>
                    <a:cubicBezTo>
                      <a:pt x="140855" y="618836"/>
                      <a:pt x="30018" y="722746"/>
                      <a:pt x="0" y="762000"/>
                    </a:cubicBez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cxnSp>
            <p:nvCxnSpPr>
              <p:cNvPr id="121" name="직선 화살표 연결선 80"/>
              <p:cNvCxnSpPr/>
              <p:nvPr/>
            </p:nvCxnSpPr>
            <p:spPr>
              <a:xfrm rot="16200000" flipH="1">
                <a:off x="7082314" y="3919424"/>
                <a:ext cx="1219126" cy="2713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2" name="Object 15"/>
              <p:cNvGraphicFramePr>
                <a:graphicFrameLocks noChangeAspect="1"/>
              </p:cNvGraphicFramePr>
              <p:nvPr/>
            </p:nvGraphicFramePr>
            <p:xfrm>
              <a:off x="6105625" y="3718176"/>
              <a:ext cx="311568" cy="3374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9" name="Equation" r:id="rId30" imgW="126720" imgH="139680" progId="Equation.DSMT4">
                      <p:embed/>
                    </p:oleObj>
                  </mc:Choice>
                  <mc:Fallback>
                    <p:oleObj name="Equation" r:id="rId30" imgW="126720" imgH="1396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05625" y="3718176"/>
                            <a:ext cx="311568" cy="3374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03" name="Picture 12" descr="cg"/>
            <p:cNvPicPr preferRelativeResize="0"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867" y="4170676"/>
              <a:ext cx="2196081" cy="1451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5" name="TextBox 124"/>
          <p:cNvSpPr txBox="1"/>
          <p:nvPr/>
        </p:nvSpPr>
        <p:spPr>
          <a:xfrm>
            <a:off x="2911747" y="33996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2212635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334" y="5037369"/>
            <a:ext cx="6512511" cy="1143000"/>
          </a:xfrm>
        </p:spPr>
        <p:txBody>
          <a:bodyPr/>
          <a:lstStyle/>
          <a:p>
            <a:r>
              <a:rPr lang="en-US" dirty="0" smtClean="0"/>
              <a:t>Compliant Foot Modeling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47464" y="459391"/>
            <a:ext cx="4103745" cy="4287728"/>
          </a:xfrm>
        </p:spPr>
        <p:txBody>
          <a:bodyPr>
            <a:normAutofit/>
          </a:bodyPr>
          <a:lstStyle/>
          <a:p>
            <a:r>
              <a:rPr lang="en-US" dirty="0" smtClean="0"/>
              <a:t>Foot Compliance enables spring-mass style running.</a:t>
            </a:r>
          </a:p>
          <a:p>
            <a:r>
              <a:rPr lang="en-US" dirty="0" smtClean="0"/>
              <a:t>Compliance modeled using Pseudo rigid Body Model </a:t>
            </a:r>
          </a:p>
          <a:p>
            <a:r>
              <a:rPr lang="en-US" dirty="0" smtClean="0"/>
              <a:t>Solid land running requires</a:t>
            </a:r>
            <a:r>
              <a:rPr lang="en-US" dirty="0" smtClean="0">
                <a:sym typeface="Wingdings"/>
              </a:rPr>
              <a:t> compliance</a:t>
            </a:r>
          </a:p>
          <a:p>
            <a:r>
              <a:rPr lang="en-US" dirty="0" smtClean="0">
                <a:sym typeface="Wingdings"/>
              </a:rPr>
              <a:t>Water running requires stiffness</a:t>
            </a:r>
          </a:p>
          <a:p>
            <a:r>
              <a:rPr lang="en-US" dirty="0" smtClean="0">
                <a:sym typeface="Wingdings"/>
              </a:rPr>
              <a:t>Foot optimized for compatibility with both environments</a:t>
            </a:r>
          </a:p>
          <a:p>
            <a:endParaRPr lang="en-US" dirty="0" smtClean="0">
              <a:sym typeface="Wingdings"/>
            </a:endParaRP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8295" b="-18295"/>
          <a:stretch>
            <a:fillRect/>
          </a:stretch>
        </p:blipFill>
        <p:spPr>
          <a:xfrm>
            <a:off x="4551209" y="136064"/>
            <a:ext cx="4440432" cy="4611055"/>
          </a:xfrm>
        </p:spPr>
      </p:pic>
    </p:spTree>
    <p:extLst>
      <p:ext uri="{BB962C8B-B14F-4D97-AF65-F5344CB8AC3E}">
        <p14:creationId xmlns:p14="http://schemas.microsoft.com/office/powerpoint/2010/main" val="21010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686" y="5264142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Lessons and new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55677" y="1445078"/>
            <a:ext cx="3678362" cy="3819064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uch higher roll moment of inertia</a:t>
            </a:r>
          </a:p>
          <a:p>
            <a:r>
              <a:rPr lang="en-US" dirty="0" smtClean="0"/>
              <a:t>Active tail for pitch stabilization</a:t>
            </a:r>
          </a:p>
          <a:p>
            <a:r>
              <a:rPr lang="en-US" dirty="0" smtClean="0"/>
              <a:t>Includes magnetic compliant feet for amphibious locomotion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 descr="DSC00819.JP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28" b="-19228"/>
          <a:stretch>
            <a:fillRect/>
          </a:stretch>
        </p:blipFill>
        <p:spPr>
          <a:xfrm>
            <a:off x="241606" y="311999"/>
            <a:ext cx="5008229" cy="5200670"/>
          </a:xfrm>
        </p:spPr>
      </p:pic>
    </p:spTree>
    <p:extLst>
      <p:ext uri="{BB962C8B-B14F-4D97-AF65-F5344CB8AC3E}">
        <p14:creationId xmlns:p14="http://schemas.microsoft.com/office/powerpoint/2010/main" val="2786798787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107</TotalTime>
  <Words>212</Words>
  <Application>Microsoft Macintosh PowerPoint</Application>
  <PresentationFormat>On-screen Show (4:3)</PresentationFormat>
  <Paragraphs>48</Paragraphs>
  <Slides>10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Slipstream</vt:lpstr>
      <vt:lpstr>Adobe Acrobat Document</vt:lpstr>
      <vt:lpstr>Equation</vt:lpstr>
      <vt:lpstr>Basilisk Lizard-Inspired Amphibious Quadruped Robot </vt:lpstr>
      <vt:lpstr>Inspiration: Basilisk Lizard</vt:lpstr>
      <vt:lpstr>PowerPoint Presentation</vt:lpstr>
      <vt:lpstr>Past Prototype</vt:lpstr>
      <vt:lpstr>Issues</vt:lpstr>
      <vt:lpstr>Roll Motion Modeling </vt:lpstr>
      <vt:lpstr>Pitch Motion Modeling</vt:lpstr>
      <vt:lpstr>Compliant Foot Modeling</vt:lpstr>
      <vt:lpstr>Lessons and new prototype</vt:lpstr>
      <vt:lpstr>Future Work</vt:lpstr>
    </vt:vector>
  </TitlesOfParts>
  <Company>Rutgers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Basilisk Lizard-Inspired Water Running Quadruped Robot </dc:title>
  <dc:creator>Nitish Thatte</dc:creator>
  <cp:lastModifiedBy>Nitish Thatte</cp:lastModifiedBy>
  <cp:revision>30</cp:revision>
  <dcterms:created xsi:type="dcterms:W3CDTF">2012-10-15T19:52:57Z</dcterms:created>
  <dcterms:modified xsi:type="dcterms:W3CDTF">2012-10-15T21:40:36Z</dcterms:modified>
</cp:coreProperties>
</file>